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81" r:id="rId4"/>
    <p:sldId id="282" r:id="rId5"/>
    <p:sldId id="279" r:id="rId6"/>
    <p:sldId id="277" r:id="rId7"/>
    <p:sldId id="280" r:id="rId8"/>
    <p:sldId id="278" r:id="rId9"/>
    <p:sldId id="283" r:id="rId10"/>
    <p:sldId id="27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jepVOyh6g9iIW9yYhrxvKVVS5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7"/>
    <p:restoredTop sz="91361"/>
  </p:normalViewPr>
  <p:slideViewPr>
    <p:cSldViewPr snapToGrid="0" snapToObjects="1">
      <p:cViewPr>
        <p:scale>
          <a:sx n="89" d="100"/>
          <a:sy n="89" d="100"/>
        </p:scale>
        <p:origin x="14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2441CDC-CEEA-B652-C915-7F6DB2B4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F3C3A96-EA21-6FDA-199C-DE43F5096A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61BBDB1-CD9A-7E72-310E-E9A0E08302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36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F7EB9B1-EA25-1CFA-1C08-82B0954C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DD6DC5B3-9038-D7AC-0C4D-D85AD6E21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DF85640-CEA5-AF48-56C0-E42FD6B17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93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B076861-EC1D-60DF-029E-F3CAB67F0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11CB1F9-3836-5CDB-17BB-ED7C6F861B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968D883-8A7D-332A-6FF9-D27B74499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30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32E8FD0-6352-D083-0029-378EB0E72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0707945-857F-4A07-7D82-A0CED9B28C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455F19E-F91A-D1E3-84ED-F247E640F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09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5EFA3A2-C1B7-8CB4-E125-43EF58CC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42BDA22-C4FA-11B9-A442-44AFA8178B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E0DF1258-EA22-AAE4-6E46-0A1799F5C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96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E22B0A8-D8BD-A3F5-C4EE-1BFD2BB09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71AD2AB-22C9-10F5-EBC8-09545D5F32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4A56B70B-BE22-C35A-4E77-03A3D244C8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428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3506380-7E02-A1F4-D86F-A1E0EF7B7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D4AD3C68-AB27-ED3B-FBE8-97AD8B7C31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09C4F59-C714-A36A-AE48-D9F60B2230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1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A44678F-6D08-63C2-621A-7E9E67939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C00D3BB9-E1E2-B0BC-A0F2-3782F28BE2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32D774F-30AC-94F5-D613-ADBDA0E08F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24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%3A%2F%2Flivre.ciclic.fr%2Foutils-ressources%2Fformations-professionnelles%2Fles-structures-hors-region-centre%2Fbibliotheque-nationale-de-france-bnf&amp;psig=AOvVaw0OHTRuqSc25BwPuQtCNGrG&amp;ust=1706571978359000&amp;source=images&amp;cd=vfe&amp;opi=89978449&amp;ved=0CBIQjRxqFwoTCIDM6paigYQDFQAAAAAdAAAAABAH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jpg"/><Relationship Id="rId5" Type="http://schemas.openxmlformats.org/officeDocument/2006/relationships/image" Target="../media/image3.png"/><Relationship Id="rId10" Type="http://schemas.openxmlformats.org/officeDocument/2006/relationships/hyperlink" Target="https://www.google.com/imgres?imgurl=https%3A%2F%2Fwww.wikimedia.fr%2Fwp-content%2Fuploads%2F2019%2F02%2Fob_b40c9f_logo-archives-nationales-gt.png&amp;tbnid=QSKKsQsIYpajDM&amp;vet=10CAgQxiAoAWoXChMIkOmvvaKBhAMVAAAAAB0AAAAAECU..i&amp;imgrefurl=https%3A%2F%2Fwww.wikimedia.fr%2Fappel-au-don-pour-wikipedien-en-residence%2Fob_b40c9f_logo-archives-nationales-gt-2%2F&amp;docid=VepWj54auKMk3M&amp;w=1193&amp;h=337&amp;itg=1&amp;q=archives%20nationales%20de%20france%20logo&amp;client=firefox-b-e&amp;ved=0CAgQxiAoAWoXChMIkOmvvaKBhAMVAAAAAB0AAAAAECU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usica2.huma-num.fr/musicasearch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956" y="153559"/>
            <a:ext cx="2711994" cy="171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6B88CA-42AE-27F5-E8CF-F6D765F95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0" y="2735230"/>
            <a:ext cx="63373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2718" y="2180469"/>
            <a:ext cx="4395366" cy="2620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9531A84-590F-5E1A-A7BE-C763B7A03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A6452EC4-A7C7-26D1-A6DE-92FE68FE05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1AE42181-8A3B-2415-DEDE-945A5D6DEA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3F21B87F-1A29-5EDA-5269-28F8A9B4E1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A45EE7-17CE-3517-78B0-2ABCD7CB2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73622-E77F-58F9-BFE7-65982B8BFD63}"/>
              </a:ext>
            </a:extLst>
          </p:cNvPr>
          <p:cNvSpPr/>
          <p:nvPr/>
        </p:nvSpPr>
        <p:spPr>
          <a:xfrm>
            <a:off x="187572" y="2602524"/>
            <a:ext cx="3743776" cy="182880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000" b="1" dirty="0"/>
              <a:t>V1</a:t>
            </a:r>
          </a:p>
          <a:p>
            <a:pPr algn="ctr"/>
            <a:r>
              <a:rPr lang="fr-FR" sz="2000" dirty="0"/>
              <a:t>printemps 2024</a:t>
            </a:r>
          </a:p>
          <a:p>
            <a:pPr algn="ctr"/>
            <a:r>
              <a:rPr lang="fr-FR" sz="2000" dirty="0"/>
              <a:t>Inauguration : 6 sept. 2024</a:t>
            </a:r>
          </a:p>
          <a:p>
            <a:pPr algn="ctr"/>
            <a:endParaRPr lang="fr-FR" sz="2000" dirty="0"/>
          </a:p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4E8D88-9B8D-A7C4-12F7-A6BB823FDB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997" b="17375"/>
          <a:stretch>
            <a:fillRect/>
          </a:stretch>
        </p:blipFill>
        <p:spPr>
          <a:xfrm>
            <a:off x="221843" y="3999739"/>
            <a:ext cx="3641736" cy="380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C04F12-596B-70DF-A62B-5722B44A6C1F}"/>
              </a:ext>
            </a:extLst>
          </p:cNvPr>
          <p:cNvSpPr/>
          <p:nvPr/>
        </p:nvSpPr>
        <p:spPr>
          <a:xfrm>
            <a:off x="4224112" y="2300886"/>
            <a:ext cx="3743776" cy="24586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000" b="1" dirty="0"/>
              <a:t>V2</a:t>
            </a:r>
          </a:p>
          <a:p>
            <a:pPr algn="ctr"/>
            <a:r>
              <a:rPr lang="fr-FR" sz="2000" dirty="0"/>
              <a:t>automne 2024</a:t>
            </a:r>
          </a:p>
          <a:p>
            <a:pPr algn="ctr"/>
            <a:r>
              <a:rPr lang="fr-FR" sz="2000" dirty="0"/>
              <a:t>Inauguration : mars 2025</a:t>
            </a:r>
          </a:p>
          <a:p>
            <a:pPr algn="ctr"/>
            <a:endParaRPr lang="fr-FR" sz="2000" dirty="0"/>
          </a:p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2F49D18-0F17-EE95-DAE6-B38BC7D38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02" y="3640487"/>
            <a:ext cx="3660261" cy="10487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6EAF4E-FAE1-E9A8-4658-3949033C43AF}"/>
              </a:ext>
            </a:extLst>
          </p:cNvPr>
          <p:cNvSpPr/>
          <p:nvPr/>
        </p:nvSpPr>
        <p:spPr>
          <a:xfrm>
            <a:off x="8260652" y="1792341"/>
            <a:ext cx="3743776" cy="35368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000" b="1" dirty="0"/>
              <a:t>V3</a:t>
            </a:r>
          </a:p>
          <a:p>
            <a:pPr algn="ctr"/>
            <a:r>
              <a:rPr lang="fr-FR" sz="2000" dirty="0"/>
              <a:t>été 2025 (en cours)</a:t>
            </a:r>
          </a:p>
          <a:p>
            <a:pPr algn="ctr"/>
            <a:r>
              <a:rPr lang="fr-FR" sz="2000" dirty="0"/>
              <a:t>Inauguration : sept. 2025</a:t>
            </a:r>
          </a:p>
          <a:p>
            <a:pPr algn="ctr"/>
            <a:endParaRPr lang="fr-FR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6 projets IREMUS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Paris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ANTONY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Saint-Étienne</a:t>
            </a:r>
            <a:endParaRPr lang="fr-FR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DICTECO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ENS Lyon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FMC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Southampton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Presse musicale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Montréal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OnStage</a:t>
            </a:r>
            <a:r>
              <a:rPr lang="fr-FR" sz="2000" dirty="0"/>
              <a:t>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Genève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Corago</a:t>
            </a:r>
            <a:r>
              <a:rPr lang="fr-FR" sz="2000" dirty="0"/>
              <a:t> 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Bologne</a:t>
            </a:r>
          </a:p>
          <a:p>
            <a:pPr algn="ctr"/>
            <a:endParaRPr lang="fr-FR" sz="2000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2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9C0C4F2-20B8-D082-701A-041137C2E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CA0D0363-6CE4-52CE-364C-2CEBC8EAD4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774BD7BA-B7ED-27C8-14F7-1D144E42F0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E9C2D8DE-A11D-29BE-BA13-90A16FA615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FC5AD87-C8AE-0D63-F553-A8E2FA89D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A4E26F-CBA3-3E9A-8D4D-BDCE08B915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57" t="2088" r="3470" b="7584"/>
          <a:stretch>
            <a:fillRect/>
          </a:stretch>
        </p:blipFill>
        <p:spPr>
          <a:xfrm>
            <a:off x="1655973" y="801100"/>
            <a:ext cx="6151382" cy="58591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198C4C-5306-4163-1B32-D9220A866D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059" t="8521" r="52083" b="67810"/>
          <a:stretch>
            <a:fillRect/>
          </a:stretch>
        </p:blipFill>
        <p:spPr>
          <a:xfrm>
            <a:off x="3945811" y="1718668"/>
            <a:ext cx="1614771" cy="4790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369F83-1B69-91D3-64C9-147220B818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567" t="849" r="26031" b="65161"/>
          <a:stretch>
            <a:fillRect/>
          </a:stretch>
        </p:blipFill>
        <p:spPr>
          <a:xfrm>
            <a:off x="3097823" y="2217069"/>
            <a:ext cx="1582598" cy="6879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64EB2-1144-A0E9-6DC8-CD6B6A4788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079" t="8859" b="71930"/>
          <a:stretch>
            <a:fillRect/>
          </a:stretch>
        </p:blipFill>
        <p:spPr>
          <a:xfrm>
            <a:off x="4731664" y="2554069"/>
            <a:ext cx="1619258" cy="3888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FB80FF-9D9C-6E1C-8BE8-92424D527F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14" t="35954" r="78535" b="35230"/>
          <a:stretch>
            <a:fillRect/>
          </a:stretch>
        </p:blipFill>
        <p:spPr>
          <a:xfrm>
            <a:off x="3795727" y="3555144"/>
            <a:ext cx="1524441" cy="5832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2B0B3F-D387-0438-9404-991D6629C7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161" t="37662" r="53091" b="37215"/>
          <a:stretch>
            <a:fillRect/>
          </a:stretch>
        </p:blipFill>
        <p:spPr>
          <a:xfrm>
            <a:off x="4630308" y="4324268"/>
            <a:ext cx="1465692" cy="5085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31FD25-6447-92A5-760F-DDC3260A89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113" t="42096" r="26928" b="43126"/>
          <a:stretch>
            <a:fillRect/>
          </a:stretch>
        </p:blipFill>
        <p:spPr>
          <a:xfrm>
            <a:off x="2961233" y="2917635"/>
            <a:ext cx="1806811" cy="36501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55B8FB6-8B15-2355-6292-539A17B9EB23}"/>
              </a:ext>
            </a:extLst>
          </p:cNvPr>
          <p:cNvSpPr txBox="1"/>
          <p:nvPr/>
        </p:nvSpPr>
        <p:spPr>
          <a:xfrm>
            <a:off x="7704868" y="197736"/>
            <a:ext cx="4180989" cy="3364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À venir avec la V3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bg2"/>
                </a:solidFill>
              </a:rPr>
              <a:t>Dicteco</a:t>
            </a:r>
            <a:endParaRPr lang="fr-FR" sz="18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Mercure galant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Association des artistes musiciens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Annonces, affiches et avis divers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Antony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Euterpe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Musiciens radiodiffusés depuis 1930</a:t>
            </a:r>
          </a:p>
        </p:txBody>
      </p:sp>
    </p:spTree>
    <p:extLst>
      <p:ext uri="{BB962C8B-B14F-4D97-AF65-F5344CB8AC3E}">
        <p14:creationId xmlns:p14="http://schemas.microsoft.com/office/powerpoint/2010/main" val="122877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D5F4BE7-1004-5918-8C8A-2ACF8E955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A5A188FA-C5B7-0D74-0C3F-41E88EE4B9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4513F029-659D-4C80-B9D7-CA2C32BA36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F238C715-1216-50A8-A7A3-911C917C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1EFC0A-A307-B42D-150E-BE7BBE207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F40C96-6C65-223A-65AD-EC62CF884D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57" t="2088" r="3470" b="7584"/>
          <a:stretch>
            <a:fillRect/>
          </a:stretch>
        </p:blipFill>
        <p:spPr>
          <a:xfrm>
            <a:off x="1655973" y="801100"/>
            <a:ext cx="6151382" cy="58591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EE388A-90C0-40B5-AF5E-FEE8DA45F1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7580" t="36177" r="1461" b="35744"/>
          <a:stretch>
            <a:fillRect/>
          </a:stretch>
        </p:blipFill>
        <p:spPr>
          <a:xfrm>
            <a:off x="6607525" y="3267110"/>
            <a:ext cx="1540161" cy="5911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8F2861-8E2D-4190-ABED-756CA172DD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06" t="1067" r="82654" b="63475"/>
          <a:stretch>
            <a:fillRect/>
          </a:stretch>
        </p:blipFill>
        <p:spPr>
          <a:xfrm>
            <a:off x="7986985" y="4423077"/>
            <a:ext cx="913421" cy="98304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00D5459-DA8A-C03D-B9D5-A434390C288E}"/>
              </a:ext>
            </a:extLst>
          </p:cNvPr>
          <p:cNvSpPr txBox="1"/>
          <p:nvPr/>
        </p:nvSpPr>
        <p:spPr>
          <a:xfrm>
            <a:off x="7129909" y="197736"/>
            <a:ext cx="4843463" cy="21184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À venir avec la V3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France, Musiques, Cultures (Southampton)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2"/>
                </a:solidFill>
              </a:rPr>
              <a:t>Presse musicale (Montréal)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bg2"/>
                </a:solidFill>
              </a:rPr>
              <a:t>OnStage</a:t>
            </a:r>
            <a:r>
              <a:rPr lang="fr-FR" sz="1800" dirty="0">
                <a:solidFill>
                  <a:schemeClr val="bg2"/>
                </a:solidFill>
              </a:rPr>
              <a:t> (Genève)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bg2"/>
                </a:solidFill>
              </a:rPr>
              <a:t>Corago</a:t>
            </a:r>
            <a:r>
              <a:rPr lang="fr-FR" sz="1800" dirty="0">
                <a:solidFill>
                  <a:schemeClr val="bg2"/>
                </a:solidFill>
              </a:rPr>
              <a:t> (Bologne)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7EA939-792D-E24F-3812-E9D0B5DA763E}"/>
              </a:ext>
            </a:extLst>
          </p:cNvPr>
          <p:cNvSpPr txBox="1"/>
          <p:nvPr/>
        </p:nvSpPr>
        <p:spPr>
          <a:xfrm>
            <a:off x="7402709" y="3730682"/>
            <a:ext cx="1168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Genève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001AD9-F446-7FBC-E3E5-73B5E97780D2}"/>
              </a:ext>
            </a:extLst>
          </p:cNvPr>
          <p:cNvSpPr txBox="1"/>
          <p:nvPr/>
        </p:nvSpPr>
        <p:spPr>
          <a:xfrm>
            <a:off x="8093778" y="5252228"/>
            <a:ext cx="1168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Venise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2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2149CA3E-E963-8530-CE1E-42CC9E824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CF6EBFD3-DBB0-CE86-2C2E-B99CB43A36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6FF5B490-13F9-F3AB-DAF7-B33369E532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F13EDA30-E46F-7BFE-D5E8-A1DC7C5BA2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A10759-6EAE-55BB-116C-443357B90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pic>
        <p:nvPicPr>
          <p:cNvPr id="4" name="Google Shape;164;p13">
            <a:extLst>
              <a:ext uri="{FF2B5EF4-FFF2-40B4-BE49-F238E27FC236}">
                <a16:creationId xmlns:a16="http://schemas.microsoft.com/office/drawing/2014/main" id="{16B71213-0614-40F3-7D6C-0489EC75B6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381" y="2630424"/>
            <a:ext cx="2974785" cy="167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;p13" descr="Bibliothèque nationale de France (BnF) | Ciclic">
            <a:hlinkClick r:id="rId8"/>
            <a:extLst>
              <a:ext uri="{FF2B5EF4-FFF2-40B4-BE49-F238E27FC236}">
                <a16:creationId xmlns:a16="http://schemas.microsoft.com/office/drawing/2014/main" id="{74B7A7A3-BB23-BEBC-3906-BB0D36FD46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14107" y="1357213"/>
            <a:ext cx="2701550" cy="98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6;p13" descr="ob_b40c9f_logo-archives-nationales-gt – Wikimédia France">
            <a:hlinkClick r:id="rId10"/>
            <a:extLst>
              <a:ext uri="{FF2B5EF4-FFF2-40B4-BE49-F238E27FC236}">
                <a16:creationId xmlns:a16="http://schemas.microsoft.com/office/drawing/2014/main" id="{FD985C00-0D2C-9854-D738-02F171C50BF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61059" y="4559003"/>
            <a:ext cx="3546568" cy="98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7;p13">
            <a:extLst>
              <a:ext uri="{FF2B5EF4-FFF2-40B4-BE49-F238E27FC236}">
                <a16:creationId xmlns:a16="http://schemas.microsoft.com/office/drawing/2014/main" id="{764B744A-A6CF-A6F4-E387-5C1A029B5F99}"/>
              </a:ext>
            </a:extLst>
          </p:cNvPr>
          <p:cNvSpPr/>
          <p:nvPr/>
        </p:nvSpPr>
        <p:spPr>
          <a:xfrm>
            <a:off x="1476343" y="1607150"/>
            <a:ext cx="6396568" cy="838800"/>
          </a:xfrm>
          <a:prstGeom prst="bentArrow">
            <a:avLst>
              <a:gd name="adj1" fmla="val 25000"/>
              <a:gd name="adj2" fmla="val 30901"/>
              <a:gd name="adj3" fmla="val 25000"/>
              <a:gd name="adj4" fmla="val 43750"/>
            </a:avLst>
          </a:prstGeom>
          <a:solidFill>
            <a:srgbClr val="8296B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8;p13">
            <a:extLst>
              <a:ext uri="{FF2B5EF4-FFF2-40B4-BE49-F238E27FC236}">
                <a16:creationId xmlns:a16="http://schemas.microsoft.com/office/drawing/2014/main" id="{2040D8F3-7635-6E51-EC7F-C3A9429AA122}"/>
              </a:ext>
            </a:extLst>
          </p:cNvPr>
          <p:cNvSpPr/>
          <p:nvPr/>
        </p:nvSpPr>
        <p:spPr>
          <a:xfrm rot="10800000" flipH="1">
            <a:off x="1476343" y="4406600"/>
            <a:ext cx="6396568" cy="812700"/>
          </a:xfrm>
          <a:prstGeom prst="bentArrow">
            <a:avLst>
              <a:gd name="adj1" fmla="val 25000"/>
              <a:gd name="adj2" fmla="val 20393"/>
              <a:gd name="adj3" fmla="val 25000"/>
              <a:gd name="adj4" fmla="val 43750"/>
            </a:avLst>
          </a:prstGeom>
          <a:solidFill>
            <a:srgbClr val="8296B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69;p13">
            <a:extLst>
              <a:ext uri="{FF2B5EF4-FFF2-40B4-BE49-F238E27FC236}">
                <a16:creationId xmlns:a16="http://schemas.microsoft.com/office/drawing/2014/main" id="{3542B72E-C036-5747-CD05-C86F94252ED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41752" y="1273000"/>
            <a:ext cx="3664424" cy="43119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511B488-BCE5-8D46-9486-C67705E1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27D7E5B7-8037-1055-959D-746AE9FD26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2F750314-2B45-1C42-C4C5-F1ADC4FDC4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4D1BD13A-EAB1-514B-ECFF-FBF5C045FA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7A9D29F-1A23-4947-3DA8-2EC4F1E71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pic>
        <p:nvPicPr>
          <p:cNvPr id="1025" name="Picture 1" descr="prise de courant Icône gratuit">
            <a:extLst>
              <a:ext uri="{FF2B5EF4-FFF2-40B4-BE49-F238E27FC236}">
                <a16:creationId xmlns:a16="http://schemas.microsoft.com/office/drawing/2014/main" id="{5AD70462-D0B6-41F7-823A-3980720B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5088">
            <a:off x="3631720" y="1020705"/>
            <a:ext cx="4928559" cy="492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534433-558D-A6F5-B73C-6659C680B637}"/>
              </a:ext>
            </a:extLst>
          </p:cNvPr>
          <p:cNvSpPr txBox="1"/>
          <p:nvPr/>
        </p:nvSpPr>
        <p:spPr>
          <a:xfrm>
            <a:off x="3891337" y="2826930"/>
            <a:ext cx="1257716" cy="12875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 algn="r"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API</a:t>
            </a:r>
          </a:p>
          <a:p>
            <a:pPr lvl="2" algn="r"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OAI-PMH</a:t>
            </a:r>
          </a:p>
          <a:p>
            <a:pPr lvl="2" algn="r"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RDF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301019-9CC3-BD7E-4690-EE191A94AD82}"/>
              </a:ext>
            </a:extLst>
          </p:cNvPr>
          <p:cNvSpPr txBox="1"/>
          <p:nvPr/>
        </p:nvSpPr>
        <p:spPr>
          <a:xfrm>
            <a:off x="6985797" y="3228140"/>
            <a:ext cx="1482152" cy="4565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fr-FR" sz="1800" b="1" dirty="0">
                <a:solidFill>
                  <a:schemeClr val="accent2"/>
                </a:solidFill>
              </a:rPr>
              <a:t>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6D71C-76E7-1E22-2EEC-39C6DC46C723}"/>
              </a:ext>
            </a:extLst>
          </p:cNvPr>
          <p:cNvSpPr/>
          <p:nvPr/>
        </p:nvSpPr>
        <p:spPr>
          <a:xfrm>
            <a:off x="6429376" y="1592221"/>
            <a:ext cx="3415159" cy="3271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11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D04915B1-1AF5-9A5E-0CD9-00501AE5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5781FFAC-5E85-A7AB-EDDF-88D1617C76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F7B22CDA-2FD9-2C21-F5CE-CD3E2F8C12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46DBC684-8113-61B2-575F-AF0CA8B5B7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85F517-0AC2-E667-0E11-9F3BE853B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A4B103F-D982-5484-3D37-2D064D0F88D3}"/>
              </a:ext>
            </a:extLst>
          </p:cNvPr>
          <p:cNvSpPr txBox="1"/>
          <p:nvPr/>
        </p:nvSpPr>
        <p:spPr>
          <a:xfrm>
            <a:off x="3253026" y="2788752"/>
            <a:ext cx="3014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</a:rPr>
              <a:t>Signalement</a:t>
            </a:r>
            <a:r>
              <a:rPr lang="fr-FR" sz="1600" b="1" dirty="0"/>
              <a:t> </a:t>
            </a:r>
            <a:r>
              <a:rPr lang="fr-FR" sz="1600" dirty="0"/>
              <a:t>des données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7A69D7-1089-3218-C5A6-5CC6AB62A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043" y="4007475"/>
            <a:ext cx="1449474" cy="6613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B838D9-F797-59D3-0B84-D4ECB3DC6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246" y="2271974"/>
            <a:ext cx="1460215" cy="1424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2951D4-A920-F9F2-E26C-17930B5AEC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8000"/>
          </a:blip>
          <a:stretch>
            <a:fillRect/>
          </a:stretch>
        </p:blipFill>
        <p:spPr>
          <a:xfrm>
            <a:off x="1810983" y="5084710"/>
            <a:ext cx="1401534" cy="11496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D28070-C437-07E1-4D52-151F9029A22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8000"/>
          </a:blip>
          <a:stretch>
            <a:fillRect/>
          </a:stretch>
        </p:blipFill>
        <p:spPr>
          <a:xfrm>
            <a:off x="1763043" y="1201349"/>
            <a:ext cx="1343113" cy="11803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F41162-3156-06A1-7EE2-C460CD53CC67}"/>
              </a:ext>
            </a:extLst>
          </p:cNvPr>
          <p:cNvSpPr txBox="1"/>
          <p:nvPr/>
        </p:nvSpPr>
        <p:spPr>
          <a:xfrm>
            <a:off x="3106156" y="1622269"/>
            <a:ext cx="639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2"/>
                </a:solidFill>
              </a:rPr>
              <a:t>APIfication</a:t>
            </a:r>
            <a:r>
              <a:rPr lang="fr-FR" sz="1600" dirty="0"/>
              <a:t> des bases qui n’offraient aucun accès à leurs données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3614A5-4EB4-4F50-152C-656675C23D28}"/>
              </a:ext>
            </a:extLst>
          </p:cNvPr>
          <p:cNvSpPr txBox="1"/>
          <p:nvPr/>
        </p:nvSpPr>
        <p:spPr>
          <a:xfrm>
            <a:off x="3269679" y="4168872"/>
            <a:ext cx="3014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accent2"/>
                </a:solidFill>
              </a:rPr>
              <a:t>Découvrabilité</a:t>
            </a:r>
            <a:r>
              <a:rPr lang="fr-FR" sz="1600" b="1" dirty="0"/>
              <a:t> </a:t>
            </a:r>
            <a:r>
              <a:rPr lang="fr-FR" sz="1600" dirty="0"/>
              <a:t>des données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145D2D-7D77-9A26-04EA-8EEC0369CC90}"/>
              </a:ext>
            </a:extLst>
          </p:cNvPr>
          <p:cNvSpPr txBox="1"/>
          <p:nvPr/>
        </p:nvSpPr>
        <p:spPr>
          <a:xfrm>
            <a:off x="3287448" y="5465443"/>
            <a:ext cx="3014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</a:rPr>
              <a:t>Diffusion</a:t>
            </a:r>
            <a:r>
              <a:rPr lang="fr-FR" sz="1600" b="1" dirty="0"/>
              <a:t> </a:t>
            </a:r>
            <a:r>
              <a:rPr lang="fr-FR" sz="1600" dirty="0"/>
              <a:t>des données</a:t>
            </a:r>
          </a:p>
        </p:txBody>
      </p:sp>
    </p:spTree>
    <p:extLst>
      <p:ext uri="{BB962C8B-B14F-4D97-AF65-F5344CB8AC3E}">
        <p14:creationId xmlns:p14="http://schemas.microsoft.com/office/powerpoint/2010/main" val="22539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45D9D9A-022C-F55E-FC48-61CE529C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C9CA4B0C-FF7F-5290-E6D7-CF8D5F0AC8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B3AE81AD-D7CE-902C-679E-822A2620DD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CA5E501E-EDF6-750A-D854-0C051C7B72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628" y="124341"/>
            <a:ext cx="1257715" cy="8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54D339-4226-F7B8-3B59-667E82D26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043" y="197736"/>
            <a:ext cx="2639948" cy="666600"/>
          </a:xfrm>
          <a:prstGeom prst="rect">
            <a:avLst/>
          </a:prstGeom>
        </p:spPr>
      </p:pic>
      <p:pic>
        <p:nvPicPr>
          <p:cNvPr id="4" name="MusicaSearch V2 demo">
            <a:hlinkClick r:id="" action="ppaction://media"/>
            <a:extLst>
              <a:ext uri="{FF2B5EF4-FFF2-40B4-BE49-F238E27FC236}">
                <a16:creationId xmlns:a16="http://schemas.microsoft.com/office/drawing/2014/main" id="{E41496A0-7FA0-EA24-B7C2-DF2C4B74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5709" y="1069969"/>
            <a:ext cx="9040582" cy="50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4CAA7A2-CAD9-91CC-341B-5143310D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C80BABED-AA81-5809-9066-63BDA2C978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3473" y="6132929"/>
            <a:ext cx="2080478" cy="62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>
            <a:extLst>
              <a:ext uri="{FF2B5EF4-FFF2-40B4-BE49-F238E27FC236}">
                <a16:creationId xmlns:a16="http://schemas.microsoft.com/office/drawing/2014/main" id="{122392C0-F51A-A377-2480-1B2D49C6C7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4275" y="6132929"/>
            <a:ext cx="1019097" cy="5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>
            <a:extLst>
              <a:ext uri="{FF2B5EF4-FFF2-40B4-BE49-F238E27FC236}">
                <a16:creationId xmlns:a16="http://schemas.microsoft.com/office/drawing/2014/main" id="{D15CC24A-E181-61CE-1B59-16E75F4C13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956" y="153559"/>
            <a:ext cx="2713324" cy="17177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165B47-A0E0-0366-F135-1FBF043E09E7}"/>
              </a:ext>
            </a:extLst>
          </p:cNvPr>
          <p:cNvSpPr txBox="1"/>
          <p:nvPr/>
        </p:nvSpPr>
        <p:spPr>
          <a:xfrm>
            <a:off x="607357" y="3855244"/>
            <a:ext cx="5374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hlinkClick r:id="rId6"/>
              </a:rPr>
              <a:t>https://musica2.huma-num.fr/musicasearch/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9674AC-4C1A-AB45-CF79-AFEE86378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860" y="300038"/>
            <a:ext cx="5624512" cy="5624512"/>
          </a:xfrm>
          <a:prstGeom prst="rect">
            <a:avLst/>
          </a:prstGeom>
        </p:spPr>
      </p:pic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D228C3DB-2AF8-C652-F7DC-6D44DF287C5F}"/>
              </a:ext>
            </a:extLst>
          </p:cNvPr>
          <p:cNvSpPr/>
          <p:nvPr/>
        </p:nvSpPr>
        <p:spPr>
          <a:xfrm>
            <a:off x="2424051" y="2251633"/>
            <a:ext cx="1212457" cy="122330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8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131</Words>
  <Application>Microsoft Macintosh PowerPoint</Application>
  <PresentationFormat>Grand écran</PresentationFormat>
  <Paragraphs>41</Paragraphs>
  <Slides>10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Joann ELART</cp:lastModifiedBy>
  <cp:revision>12</cp:revision>
  <dcterms:created xsi:type="dcterms:W3CDTF">2023-06-28T11:26:14Z</dcterms:created>
  <dcterms:modified xsi:type="dcterms:W3CDTF">2025-06-04T06:02:29Z</dcterms:modified>
</cp:coreProperties>
</file>